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7"/>
  </p:notesMasterIdLst>
  <p:handoutMasterIdLst>
    <p:handoutMasterId r:id="rId8"/>
  </p:handoutMasterIdLst>
  <p:sldIdLst>
    <p:sldId id="272" r:id="rId3"/>
    <p:sldId id="270" r:id="rId4"/>
    <p:sldId id="271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8603FDC-E32A-4AB5-989C-0864C3EAD2B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80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12/23/2013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12/23/2013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12/23/2013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12/23/2013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12/23/2013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12/23/2013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12/23/2013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12/23/2013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‹N°›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12/23/2013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‹N°›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12/23/2013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12/23/2013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12/23/2013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/>
              <a:pPr/>
              <a:t>12/23/2013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6840">
          <p15:clr>
            <a:srgbClr val="F26B43"/>
          </p15:clr>
        </p15:guide>
        <p15:guide id="4" orient="horz" pos="984">
          <p15:clr>
            <a:srgbClr val="F26B43"/>
          </p15:clr>
        </p15:guide>
        <p15:guide id="5" orient="horz" pos="3600">
          <p15:clr>
            <a:srgbClr val="F26B43"/>
          </p15:clr>
        </p15:guide>
        <p15:guide id="6" pos="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allenges.fr/economie/20131218.CHA8527/10-predictions-pour-2014-qui-font-froid-dans-le-do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0729" y="1942408"/>
            <a:ext cx="3377133" cy="2743200"/>
          </a:xfrm>
        </p:spPr>
        <p:txBody>
          <a:bodyPr>
            <a:noAutofit/>
          </a:bodyPr>
          <a:lstStyle/>
          <a:p>
            <a:r>
              <a:rPr lang="fr-FR" sz="4000" b="0" i="0" noProof="1" smtClean="0">
                <a:solidFill>
                  <a:srgbClr val="3691AA">
                    <a:lumMod val="50000"/>
                  </a:srgbClr>
                </a:solidFill>
                <a:latin typeface="Georgia"/>
              </a:rPr>
              <a:t>Et voici maintenant les « bonnes réponses »</a:t>
            </a:r>
            <a:r>
              <a:rPr lang="fr-FR" sz="2000" b="0" i="0" noProof="1" smtClean="0">
                <a:solidFill>
                  <a:srgbClr val="3691AA">
                    <a:lumMod val="50000"/>
                  </a:srgbClr>
                </a:solidFill>
                <a:latin typeface="Georgia"/>
              </a:rPr>
              <a:t/>
            </a:r>
            <a:br>
              <a:rPr lang="fr-FR" sz="2000" b="0" i="0" noProof="1" smtClean="0">
                <a:solidFill>
                  <a:srgbClr val="3691AA">
                    <a:lumMod val="50000"/>
                  </a:srgbClr>
                </a:solidFill>
                <a:latin typeface="Georgia"/>
              </a:rPr>
            </a:br>
            <a:endParaRPr lang="fr-FR" sz="2000" b="0" i="0" noProof="1">
              <a:solidFill>
                <a:srgbClr val="3691AA">
                  <a:lumMod val="50000"/>
                </a:srgbClr>
              </a:solidFill>
              <a:latin typeface="Georgia"/>
            </a:endParaRPr>
          </a:p>
        </p:txBody>
      </p:sp>
      <p:pic>
        <p:nvPicPr>
          <p:cNvPr id="7" name="Picture Placeholder 6" descr="Gros plan sur une fleur, une étoile de mer et des coquillages posés sur du sable blanc" title="Beach photo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0413" y="980902"/>
            <a:ext cx="6415347" cy="4276898"/>
          </a:xfrm>
        </p:spPr>
      </p:pic>
    </p:spTree>
    <p:extLst>
      <p:ext uri="{BB962C8B-B14F-4D97-AF65-F5344CB8AC3E}">
        <p14:creationId xmlns:p14="http://schemas.microsoft.com/office/powerpoint/2010/main" val="112032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1" y="92271"/>
            <a:ext cx="9509759" cy="1088136"/>
          </a:xfrm>
        </p:spPr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2400" noProof="1">
                <a:solidFill>
                  <a:schemeClr val="accent5">
                    <a:lumMod val="75000"/>
                  </a:schemeClr>
                </a:solidFill>
                <a:latin typeface="Georgia"/>
              </a:rPr>
              <a:t>E</a:t>
            </a:r>
            <a:r>
              <a:rPr lang="fr-FR" sz="2400" b="0" i="0" noProof="1" smtClean="0">
                <a:solidFill>
                  <a:schemeClr val="accent5">
                    <a:lumMod val="75000"/>
                  </a:schemeClr>
                </a:solidFill>
                <a:latin typeface="Georgia"/>
                <a:ea typeface="+mj-ea"/>
                <a:cs typeface="+mj-cs"/>
              </a:rPr>
              <a:t>vènements de portée générale qui arriveront en 2014 : </a:t>
            </a:r>
            <a:br>
              <a:rPr lang="fr-FR" sz="2400" b="0" i="0" noProof="1" smtClean="0">
                <a:solidFill>
                  <a:schemeClr val="accent5">
                    <a:lumMod val="75000"/>
                  </a:schemeClr>
                </a:solidFill>
                <a:latin typeface="Georgia"/>
                <a:ea typeface="+mj-ea"/>
                <a:cs typeface="+mj-cs"/>
              </a:rPr>
            </a:br>
            <a:r>
              <a:rPr lang="fr-FR" sz="2400" b="0" i="0" noProof="1" smtClean="0">
                <a:solidFill>
                  <a:schemeClr val="accent5">
                    <a:lumMod val="75000"/>
                  </a:schemeClr>
                </a:solidFill>
                <a:latin typeface="Georgia"/>
                <a:ea typeface="+mj-ea"/>
                <a:cs typeface="+mj-cs"/>
              </a:rPr>
              <a:t>les bonnes réponses</a:t>
            </a:r>
            <a:br>
              <a:rPr lang="fr-FR" sz="2400" b="0" i="0" noProof="1" smtClean="0">
                <a:solidFill>
                  <a:schemeClr val="accent5">
                    <a:lumMod val="75000"/>
                  </a:schemeClr>
                </a:solidFill>
                <a:latin typeface="Georgia"/>
                <a:ea typeface="+mj-ea"/>
                <a:cs typeface="+mj-cs"/>
              </a:rPr>
            </a:br>
            <a:endParaRPr lang="fr-FR" sz="2400" b="0" i="0" noProof="1">
              <a:solidFill>
                <a:schemeClr val="accent2">
                  <a:lumMod val="75000"/>
                </a:schemeClr>
              </a:solidFill>
              <a:latin typeface="Georgia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5" y="1113905"/>
            <a:ext cx="11870574" cy="4871259"/>
          </a:xfrm>
        </p:spPr>
        <p:txBody>
          <a:bodyPr>
            <a:normAutofit fontScale="25000" lnSpcReduction="20000"/>
          </a:bodyPr>
          <a:lstStyle/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3691AA">
                  <a:lumMod val="75000"/>
                </a:srgbClr>
              </a:buClr>
              <a:buSzPct val="100000"/>
              <a:buNone/>
            </a:pPr>
            <a:endParaRPr lang="fr-FR" sz="2000" b="0" i="0" noProof="1" smtClean="0">
              <a:solidFill>
                <a:srgbClr val="3691AA">
                  <a:lumMod val="75000"/>
                </a:srgbClr>
              </a:solidFill>
              <a:latin typeface="Georgia"/>
              <a:ea typeface="+mn-ea"/>
              <a:cs typeface="+mn-cs"/>
            </a:endParaRP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La </a:t>
            </a:r>
            <a:r>
              <a:rPr lang="fr-FR" sz="8000" dirty="0"/>
              <a:t>Chine devient le premier exportateur mondial de produits de </a:t>
            </a:r>
            <a:r>
              <a:rPr lang="fr-FR" sz="8000" dirty="0" smtClean="0"/>
              <a:t>luxe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NON</a:t>
            </a:r>
            <a:endParaRPr lang="fr-FR" sz="8000" dirty="0">
              <a:solidFill>
                <a:schemeClr val="accent5">
                  <a:lumMod val="75000"/>
                </a:schemeClr>
              </a:solidFill>
            </a:endParaRP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Angela </a:t>
            </a:r>
            <a:r>
              <a:rPr lang="fr-FR" sz="8000" dirty="0"/>
              <a:t>Merkel divorce et épouse Vladimir Poutine </a:t>
            </a:r>
            <a:r>
              <a:rPr lang="fr-FR" sz="8000" dirty="0" smtClean="0"/>
              <a:t>		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NON</a:t>
            </a: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Le </a:t>
            </a:r>
            <a:r>
              <a:rPr lang="fr-FR" sz="8000" dirty="0"/>
              <a:t>parti </a:t>
            </a:r>
            <a:r>
              <a:rPr lang="fr-FR" sz="8000" dirty="0" smtClean="0"/>
              <a:t>de Marine </a:t>
            </a:r>
            <a:r>
              <a:rPr lang="fr-FR" sz="8000" dirty="0"/>
              <a:t>Le Pen remporte 40 % des sièges aux élections municipales </a:t>
            </a:r>
            <a:r>
              <a:rPr lang="fr-FR" sz="8000" dirty="0" smtClean="0"/>
              <a:t>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??</a:t>
            </a: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L </a:t>
            </a:r>
            <a:r>
              <a:rPr lang="fr-FR" sz="8000" dirty="0"/>
              <a:t>Union Européenne explose en deux blocs, nord et sud </a:t>
            </a:r>
            <a:r>
              <a:rPr lang="fr-FR" sz="8000" dirty="0" smtClean="0"/>
              <a:t>	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??</a:t>
            </a: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Le CAC 40 passe </a:t>
            </a:r>
            <a:r>
              <a:rPr lang="fr-FR" sz="8000" dirty="0"/>
              <a:t>sous les 3000 points </a:t>
            </a:r>
            <a:r>
              <a:rPr lang="fr-FR" sz="8000" dirty="0" smtClean="0"/>
              <a:t>			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??</a:t>
            </a: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Le </a:t>
            </a:r>
            <a:r>
              <a:rPr lang="fr-FR" sz="8000" dirty="0"/>
              <a:t>baril de pétrole passe </a:t>
            </a:r>
            <a:r>
              <a:rPr lang="fr-FR" sz="8000" dirty="0" smtClean="0"/>
              <a:t>sous les 85 dollars 			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??</a:t>
            </a: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Une </a:t>
            </a:r>
            <a:r>
              <a:rPr lang="fr-FR" sz="8000" dirty="0"/>
              <a:t>taxe de 15 % sur le patrimoine est mise en place en </a:t>
            </a:r>
            <a:r>
              <a:rPr lang="fr-FR" sz="8000" dirty="0" smtClean="0"/>
              <a:t>Europe.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NON</a:t>
            </a:r>
            <a:endParaRPr lang="fr-FR" sz="8000" dirty="0">
              <a:solidFill>
                <a:schemeClr val="accent5">
                  <a:lumMod val="75000"/>
                </a:schemeClr>
              </a:solidFill>
            </a:endParaRP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BE ST Conseil et Prestations crée une </a:t>
            </a:r>
            <a:r>
              <a:rPr lang="fr-FR" sz="8000" dirty="0"/>
              <a:t>filiale à </a:t>
            </a:r>
            <a:r>
              <a:rPr lang="fr-FR" sz="8000" dirty="0" smtClean="0"/>
              <a:t>Bruxelles	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NON</a:t>
            </a: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Fin </a:t>
            </a:r>
            <a:r>
              <a:rPr lang="fr-FR" sz="8000" dirty="0"/>
              <a:t>avril, </a:t>
            </a:r>
            <a:r>
              <a:rPr lang="fr-FR" sz="8000" dirty="0" smtClean="0"/>
              <a:t>il y aura une </a:t>
            </a:r>
            <a:r>
              <a:rPr lang="fr-FR" sz="8000" dirty="0"/>
              <a:t>grande fête pour les 10 ans de </a:t>
            </a:r>
            <a:r>
              <a:rPr lang="fr-FR" sz="8000" dirty="0" smtClean="0"/>
              <a:t>BE-ST	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OUI</a:t>
            </a: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BE-ST remporte un marché en Inde. 			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??</a:t>
            </a:r>
            <a:endParaRPr lang="fr-FR" sz="8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fr-FR" sz="8000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662545" y="6211669"/>
            <a:ext cx="10389976" cy="61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2000" dirty="0" smtClean="0">
                <a:solidFill>
                  <a:schemeClr val="accent2"/>
                </a:solidFill>
              </a:rPr>
              <a:t>3 à 7 : </a:t>
            </a:r>
            <a:r>
              <a:rPr lang="fr-FR" sz="2000" dirty="0" err="1" smtClean="0">
                <a:solidFill>
                  <a:schemeClr val="accent2"/>
                </a:solidFill>
              </a:rPr>
              <a:t>cf</a:t>
            </a:r>
            <a:r>
              <a:rPr lang="fr-FR" sz="2000" dirty="0" smtClean="0">
                <a:solidFill>
                  <a:schemeClr val="accent2"/>
                </a:solidFill>
              </a:rPr>
              <a:t>  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http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://www.challenges.fr/economie/20131218.CHA8527/10-predictions-pour-2014-qui-font-froid-dans-le-dos.html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83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1" y="-133004"/>
            <a:ext cx="9509759" cy="1088136"/>
          </a:xfrm>
        </p:spPr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2400" noProof="1" smtClean="0">
                <a:solidFill>
                  <a:schemeClr val="accent5">
                    <a:lumMod val="75000"/>
                  </a:schemeClr>
                </a:solidFill>
                <a:latin typeface="Georgia"/>
              </a:rPr>
              <a:t>Autres</a:t>
            </a:r>
            <a:r>
              <a:rPr lang="fr-FR" sz="2400" b="0" i="0" noProof="1" smtClean="0">
                <a:solidFill>
                  <a:schemeClr val="accent5">
                    <a:lumMod val="75000"/>
                  </a:schemeClr>
                </a:solidFill>
                <a:latin typeface="Georgia"/>
                <a:ea typeface="+mj-ea"/>
                <a:cs typeface="+mj-cs"/>
              </a:rPr>
              <a:t> évènements qui arriveront en 2014</a:t>
            </a:r>
            <a:br>
              <a:rPr lang="fr-FR" sz="2400" b="0" i="0" noProof="1" smtClean="0">
                <a:solidFill>
                  <a:schemeClr val="accent5">
                    <a:lumMod val="75000"/>
                  </a:schemeClr>
                </a:solidFill>
                <a:latin typeface="Georgia"/>
                <a:ea typeface="+mj-ea"/>
                <a:cs typeface="+mj-cs"/>
              </a:rPr>
            </a:br>
            <a:r>
              <a:rPr lang="fr-FR" sz="2400" b="0" i="0" noProof="1" smtClean="0">
                <a:solidFill>
                  <a:schemeClr val="accent5">
                    <a:lumMod val="75000"/>
                  </a:schemeClr>
                </a:solidFill>
                <a:latin typeface="Georgia"/>
                <a:ea typeface="+mj-ea"/>
                <a:cs typeface="+mj-cs"/>
              </a:rPr>
              <a:t>Les bonnes réponses</a:t>
            </a:r>
            <a:endParaRPr lang="fr-FR" sz="2400" b="0" i="0" noProof="1">
              <a:solidFill>
                <a:schemeClr val="accent5">
                  <a:lumMod val="75000"/>
                </a:schemeClr>
              </a:solidFill>
              <a:latin typeface="Georgia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385" y="955132"/>
            <a:ext cx="11427229" cy="4838008"/>
          </a:xfrm>
        </p:spPr>
        <p:txBody>
          <a:bodyPr>
            <a:normAutofit fontScale="25000" lnSpcReduction="20000"/>
          </a:bodyPr>
          <a:lstStyle/>
          <a:p>
            <a:endParaRPr lang="fr-FR" sz="8000" dirty="0" smtClean="0"/>
          </a:p>
          <a:p>
            <a:pPr marL="1417320" indent="-1371600">
              <a:buFont typeface="+mj-lt"/>
              <a:buAutoNum type="arabicPeriod"/>
            </a:pPr>
            <a:r>
              <a:rPr lang="fr-FR" sz="8000" dirty="0"/>
              <a:t>Dominique </a:t>
            </a:r>
            <a:r>
              <a:rPr lang="fr-FR" sz="8000" dirty="0" smtClean="0"/>
              <a:t>adhère </a:t>
            </a:r>
            <a:r>
              <a:rPr lang="fr-FR" sz="8000" dirty="0"/>
              <a:t>au </a:t>
            </a:r>
            <a:r>
              <a:rPr lang="fr-FR" sz="8000" dirty="0" smtClean="0"/>
              <a:t>Front national.		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NON</a:t>
            </a:r>
            <a:endParaRPr lang="fr-FR" sz="8000" dirty="0">
              <a:solidFill>
                <a:schemeClr val="accent5">
                  <a:lumMod val="75000"/>
                </a:schemeClr>
              </a:solidFill>
            </a:endParaRP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Dominique effectue  140 </a:t>
            </a:r>
            <a:r>
              <a:rPr lang="fr-FR" sz="8000" dirty="0"/>
              <a:t>jours de </a:t>
            </a:r>
            <a:r>
              <a:rPr lang="fr-FR" sz="8000" dirty="0" smtClean="0"/>
              <a:t>mission </a:t>
            </a:r>
            <a:r>
              <a:rPr lang="fr-FR" sz="8000" dirty="0"/>
              <a:t>en Afrique </a:t>
            </a:r>
            <a:r>
              <a:rPr lang="fr-FR" sz="8000" dirty="0" smtClean="0"/>
              <a:t>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OUI</a:t>
            </a: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Dominique est prise en otage au Mali et l’AFD paie la rançon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?? </a:t>
            </a:r>
          </a:p>
          <a:p>
            <a:pPr marL="1417320" indent="-1371600">
              <a:buFont typeface="+mj-lt"/>
              <a:buAutoNum type="arabicPeriod"/>
            </a:pPr>
            <a:r>
              <a:rPr lang="fr-FR" sz="8000" dirty="0"/>
              <a:t>Dominique est enfin </a:t>
            </a:r>
            <a:r>
              <a:rPr lang="fr-FR" sz="8000" dirty="0" smtClean="0"/>
              <a:t>grand-mère.			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??</a:t>
            </a:r>
            <a:endParaRPr lang="fr-FR" sz="8000" dirty="0">
              <a:solidFill>
                <a:schemeClr val="accent5">
                  <a:lumMod val="75000"/>
                </a:schemeClr>
              </a:solidFill>
            </a:endParaRPr>
          </a:p>
          <a:p>
            <a:pPr marL="1417320" indent="-1371600">
              <a:buFont typeface="+mj-lt"/>
              <a:buAutoNum type="arabicPeriod"/>
            </a:pPr>
            <a:r>
              <a:rPr lang="fr-FR" sz="8000" dirty="0"/>
              <a:t>Dominique </a:t>
            </a:r>
            <a:r>
              <a:rPr lang="fr-FR" sz="8000" dirty="0" smtClean="0"/>
              <a:t>déménage				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??</a:t>
            </a:r>
            <a:endParaRPr lang="fr-FR" sz="8000" dirty="0">
              <a:solidFill>
                <a:schemeClr val="accent5">
                  <a:lumMod val="75000"/>
                </a:schemeClr>
              </a:solidFill>
            </a:endParaRP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Dominique s’installe au </a:t>
            </a:r>
            <a:r>
              <a:rPr lang="fr-FR" sz="8000" dirty="0"/>
              <a:t>Sénégal pour </a:t>
            </a:r>
            <a:r>
              <a:rPr lang="fr-FR" sz="8000" dirty="0" smtClean="0"/>
              <a:t>des </a:t>
            </a:r>
            <a:r>
              <a:rPr lang="fr-FR" sz="8000" dirty="0"/>
              <a:t>raisons fiscales</a:t>
            </a:r>
            <a:r>
              <a:rPr lang="fr-FR" sz="8000" dirty="0" smtClean="0"/>
              <a:t>.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NON</a:t>
            </a: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Dominique prend vraiment sa retraite		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NON</a:t>
            </a: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Dominique publie un livre				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??</a:t>
            </a:r>
            <a:endParaRPr lang="fr-FR" sz="8000" dirty="0">
              <a:solidFill>
                <a:schemeClr val="accent5">
                  <a:lumMod val="75000"/>
                </a:schemeClr>
              </a:solidFill>
            </a:endParaRP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Dominique s’associe pour créer </a:t>
            </a:r>
            <a:r>
              <a:rPr lang="fr-FR" sz="8000" dirty="0"/>
              <a:t>une </a:t>
            </a:r>
            <a:r>
              <a:rPr lang="fr-FR" sz="8000" dirty="0" smtClean="0"/>
              <a:t>start</a:t>
            </a:r>
            <a:r>
              <a:rPr lang="fr-FR" sz="8000" dirty="0"/>
              <a:t>-</a:t>
            </a:r>
            <a:r>
              <a:rPr lang="fr-FR" sz="8000" dirty="0" smtClean="0"/>
              <a:t>up </a:t>
            </a:r>
            <a:r>
              <a:rPr lang="fr-FR" sz="8000" dirty="0"/>
              <a:t>dans le domaine de l </a:t>
            </a:r>
            <a:r>
              <a:rPr lang="fr-FR" sz="8000" dirty="0" smtClean="0"/>
              <a:t>édition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?? </a:t>
            </a:r>
          </a:p>
          <a:p>
            <a:pPr marL="1417320" indent="-1371600">
              <a:buFont typeface="+mj-lt"/>
              <a:buAutoNum type="arabicPeriod"/>
            </a:pPr>
            <a:r>
              <a:rPr lang="fr-FR" sz="8000" dirty="0" smtClean="0"/>
              <a:t>Vous aurez sûrement plus de 15 </a:t>
            </a:r>
            <a:r>
              <a:rPr lang="fr-FR" sz="8000" dirty="0"/>
              <a:t>bonnes </a:t>
            </a:r>
            <a:r>
              <a:rPr lang="fr-FR" sz="8000" dirty="0" smtClean="0"/>
              <a:t>réponses en tout			</a:t>
            </a:r>
            <a:r>
              <a:rPr lang="fr-FR" sz="8000" dirty="0" smtClean="0">
                <a:solidFill>
                  <a:schemeClr val="accent5">
                    <a:lumMod val="75000"/>
                  </a:schemeClr>
                </a:solidFill>
              </a:rPr>
              <a:t>??</a:t>
            </a:r>
            <a:endParaRPr lang="fr-FR" sz="8000" b="0" i="0" noProof="1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62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8" y="2740429"/>
            <a:ext cx="3377133" cy="2743200"/>
          </a:xfrm>
        </p:spPr>
        <p:txBody>
          <a:bodyPr>
            <a:noAutofit/>
          </a:bodyPr>
          <a:lstStyle/>
          <a:p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V</a:t>
            </a: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ous 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avez </a:t>
            </a: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gagné?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 smtClean="0"/>
              <a:t>BE- ST Conseil et Prestations et </a:t>
            </a:r>
            <a:r>
              <a:rPr lang="fr-FR" sz="2000" dirty="0"/>
              <a:t>moi même vous souhaitons </a:t>
            </a:r>
            <a:r>
              <a:rPr lang="fr-FR" sz="2000" dirty="0" smtClean="0"/>
              <a:t>une </a:t>
            </a:r>
            <a:r>
              <a:rPr lang="fr-FR" sz="2000" dirty="0"/>
              <a:t>excellente année 2014 pour </a:t>
            </a:r>
            <a:r>
              <a:rPr lang="fr-FR" sz="2000" dirty="0" smtClean="0"/>
              <a:t>vous </a:t>
            </a:r>
            <a:r>
              <a:rPr lang="fr-FR" sz="2000" dirty="0"/>
              <a:t>et vos proches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fr-FR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Vous avez perdu ? </a:t>
            </a:r>
            <a:b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/>
              <a:t>A</a:t>
            </a:r>
            <a:r>
              <a:rPr lang="fr-FR" sz="2000" dirty="0" smtClean="0"/>
              <a:t>vec l’indulgence </a:t>
            </a:r>
            <a:r>
              <a:rPr lang="fr-FR" sz="2000" dirty="0"/>
              <a:t>du jury, nous vous la souhaitons quand </a:t>
            </a:r>
            <a:r>
              <a:rPr lang="fr-FR" sz="2000" dirty="0" smtClean="0"/>
              <a:t>même et </a:t>
            </a:r>
            <a:r>
              <a:rPr lang="fr-FR" sz="2000" dirty="0"/>
              <a:t>de tout </a:t>
            </a:r>
            <a:r>
              <a:rPr lang="fr-FR" sz="2000" dirty="0" smtClean="0"/>
              <a:t>cœur</a:t>
            </a:r>
            <a:r>
              <a:rPr lang="fr-FR" sz="2000" dirty="0"/>
              <a:t/>
            </a:r>
            <a:br>
              <a:rPr lang="fr-FR" sz="2000" dirty="0"/>
            </a:br>
            <a:endParaRPr lang="fr-FR" sz="2000" b="0" i="0" noProof="1">
              <a:solidFill>
                <a:srgbClr val="3691AA">
                  <a:lumMod val="50000"/>
                </a:srgbClr>
              </a:solidFill>
              <a:latin typeface="Georgia"/>
            </a:endParaRPr>
          </a:p>
        </p:txBody>
      </p:sp>
      <p:pic>
        <p:nvPicPr>
          <p:cNvPr id="7" name="Picture Placeholder 6" descr="Gros plan sur une fleur, une étoile de mer et des coquillages posés sur du sable blanc" title="Beach photo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0413" y="980902"/>
            <a:ext cx="6415347" cy="4276898"/>
          </a:xfrm>
        </p:spPr>
      </p:pic>
    </p:spTree>
    <p:extLst>
      <p:ext uri="{BB962C8B-B14F-4D97-AF65-F5344CB8AC3E}">
        <p14:creationId xmlns:p14="http://schemas.microsoft.com/office/powerpoint/2010/main" val="36188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000">
            <a:solidFill>
              <a:schemeClr val="accent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000">
            <a:solidFill>
              <a:schemeClr val="accent2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000">
            <a:solidFill>
              <a:schemeClr val="accent2"/>
            </a:solidFill>
          </a:defRPr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F3FC63-BF9C-4B26-82E5-BA4335A36E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peinture océan (grand écran)</Template>
  <TotalTime>0</TotalTime>
  <Words>49</Words>
  <Application>Microsoft Office PowerPoint</Application>
  <PresentationFormat>Grand écran</PresentationFormat>
  <Paragraphs>27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Georgia</vt:lpstr>
      <vt:lpstr>Ocean 16x9</vt:lpstr>
      <vt:lpstr>Et voici maintenant les « bonnes réponses » </vt:lpstr>
      <vt:lpstr>Evènements de portée générale qui arriveront en 2014 :  les bonnes réponses </vt:lpstr>
      <vt:lpstr>Autres évènements qui arriveront en 2014 Les bonnes réponses</vt:lpstr>
      <vt:lpstr>Vous avez gagné?   BE- ST Conseil et Prestations et moi même vous souhaitons une excellente année 2014 pour vous et vos proches   Vous avez perdu ?   Avec l’indulgence du jury, nous vous la souhaitons quand même et de tout cœur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2013-12-23T08:18:51Z</dcterms:created>
  <dcterms:modified xsi:type="dcterms:W3CDTF">2013-12-23T09:56:32Z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TC028952569991</vt:lpwstr>
  </property>
</Properties>
</file>